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24">
          <p15:clr>
            <a:srgbClr val="A4A3A4"/>
          </p15:clr>
        </p15:guide>
        <p15:guide id="3" orient="horz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kowski, Evan A" initials="PEA" lastIdx="1" clrIdx="0">
    <p:extLst>
      <p:ext uri="{19B8F6BF-5375-455C-9EA6-DF929625EA0E}">
        <p15:presenceInfo xmlns:p15="http://schemas.microsoft.com/office/powerpoint/2012/main" userId="S::evan.a.perkowski@ttu.edu::60f99932-1f8b-47fd-ae71-548bdb6d48d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D34467"/>
    <a:srgbClr val="1887AB"/>
    <a:srgbClr val="D1F7AB"/>
    <a:srgbClr val="FF5D5D"/>
    <a:srgbClr val="FFC099"/>
    <a:srgbClr val="66CCFF"/>
    <a:srgbClr val="8B0000"/>
    <a:srgbClr val="700000"/>
    <a:srgbClr val="96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43"/>
    <p:restoredTop sz="94830"/>
  </p:normalViewPr>
  <p:slideViewPr>
    <p:cSldViewPr snapToGrid="0" snapToObjects="1" showGuides="1">
      <p:cViewPr varScale="1">
        <p:scale>
          <a:sx n="16" d="100"/>
          <a:sy n="16" d="100"/>
        </p:scale>
        <p:origin x="1157" y="-34"/>
      </p:cViewPr>
      <p:guideLst>
        <p:guide pos="1382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E7F34-D49B-2A40-A3A1-40B259793C2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EBD00-0530-5A45-94F9-A3EE9A3E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EBD00-0530-5A45-94F9-A3EE9A3E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1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8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4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38F47-DE29-3B4A-A42A-FDD98D4FCAB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4914A6-168A-E649-B7F3-F3E6D4885C18}"/>
              </a:ext>
            </a:extLst>
          </p:cNvPr>
          <p:cNvSpPr txBox="1"/>
          <p:nvPr/>
        </p:nvSpPr>
        <p:spPr>
          <a:xfrm>
            <a:off x="386369" y="664610"/>
            <a:ext cx="13467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Temperature response of photosystem II quantum efficiency in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 versus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 grasses</a:t>
            </a:r>
            <a:endParaRPr lang="en-US" sz="5400" b="1" dirty="0"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93E8E-2B53-D94B-9FA1-E65C8B9FE4D3}"/>
              </a:ext>
            </a:extLst>
          </p:cNvPr>
          <p:cNvSpPr/>
          <p:nvPr/>
        </p:nvSpPr>
        <p:spPr>
          <a:xfrm>
            <a:off x="14142692" y="-234890"/>
            <a:ext cx="15560966" cy="33345684"/>
          </a:xfrm>
          <a:prstGeom prst="rect">
            <a:avLst/>
          </a:prstGeom>
          <a:solidFill>
            <a:srgbClr val="FF8F8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0F015-477C-F047-BAD1-D23279AEB6B9}"/>
              </a:ext>
            </a:extLst>
          </p:cNvPr>
          <p:cNvSpPr txBox="1"/>
          <p:nvPr/>
        </p:nvSpPr>
        <p:spPr>
          <a:xfrm>
            <a:off x="6138571" y="2703794"/>
            <a:ext cx="761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/>
              <a:t>Garrison Garza</a:t>
            </a:r>
            <a:r>
              <a:rPr lang="en-US" sz="4000" baseline="30000" dirty="0"/>
              <a:t>1</a:t>
            </a:r>
            <a:r>
              <a:rPr lang="en-US" sz="4000" dirty="0"/>
              <a:t>, Nicholas G. Smith</a:t>
            </a:r>
            <a:r>
              <a:rPr lang="en-US" sz="4000" baseline="30000" dirty="0"/>
              <a:t>1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DD974-4D7C-8442-A591-5EFFC94FDD59}"/>
              </a:ext>
            </a:extLst>
          </p:cNvPr>
          <p:cNvSpPr txBox="1"/>
          <p:nvPr/>
        </p:nvSpPr>
        <p:spPr>
          <a:xfrm>
            <a:off x="1945389" y="3468368"/>
            <a:ext cx="1225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/>
              <a:t>1</a:t>
            </a:r>
            <a:r>
              <a:rPr lang="en-US" sz="3200" dirty="0"/>
              <a:t>Department of Biological Sciences, Texas Tech University, Lubbock TX  </a:t>
            </a:r>
            <a:endParaRPr lang="en-US" sz="3200" baseline="30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2A6A4A-C479-BF47-80B5-936C773B73F8}"/>
              </a:ext>
            </a:extLst>
          </p:cNvPr>
          <p:cNvCxnSpPr>
            <a:cxnSpLocks/>
          </p:cNvCxnSpPr>
          <p:nvPr/>
        </p:nvCxnSpPr>
        <p:spPr>
          <a:xfrm>
            <a:off x="14173038" y="-619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8EDD2C-9824-CB4F-8D93-D106CDEB638B}"/>
              </a:ext>
            </a:extLst>
          </p:cNvPr>
          <p:cNvCxnSpPr>
            <a:cxnSpLocks/>
          </p:cNvCxnSpPr>
          <p:nvPr/>
        </p:nvCxnSpPr>
        <p:spPr>
          <a:xfrm flipH="1">
            <a:off x="29725160" y="-619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BDEA8F-BDA5-1546-8E59-280D09BA3EBF}"/>
              </a:ext>
            </a:extLst>
          </p:cNvPr>
          <p:cNvSpPr/>
          <p:nvPr/>
        </p:nvSpPr>
        <p:spPr>
          <a:xfrm>
            <a:off x="566124" y="480266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40AB7A-54ED-3546-84BC-A331E044A446}"/>
              </a:ext>
            </a:extLst>
          </p:cNvPr>
          <p:cNvSpPr/>
          <p:nvPr/>
        </p:nvSpPr>
        <p:spPr>
          <a:xfrm>
            <a:off x="612581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3FC03-8B35-C447-A1F2-D05C2DCE1460}"/>
              </a:ext>
            </a:extLst>
          </p:cNvPr>
          <p:cNvGrpSpPr/>
          <p:nvPr/>
        </p:nvGrpSpPr>
        <p:grpSpPr>
          <a:xfrm>
            <a:off x="30344865" y="29241608"/>
            <a:ext cx="12937310" cy="2829166"/>
            <a:chOff x="45177995" y="231429"/>
            <a:chExt cx="12937310" cy="2829166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03173E-FCF6-5F4F-86CB-AB2B52E06DAD}"/>
                </a:ext>
              </a:extLst>
            </p:cNvPr>
            <p:cNvSpPr/>
            <p:nvPr/>
          </p:nvSpPr>
          <p:spPr>
            <a:xfrm>
              <a:off x="45177995" y="231429"/>
              <a:ext cx="12937310" cy="883603"/>
            </a:xfrm>
            <a:prstGeom prst="rect">
              <a:avLst/>
            </a:prstGeom>
            <a:solidFill>
              <a:srgbClr val="FF8F8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CONTACT 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EDE6AC-6D7A-1246-97EA-A7FE5D0C953E}"/>
                </a:ext>
              </a:extLst>
            </p:cNvPr>
            <p:cNvSpPr txBox="1"/>
            <p:nvPr/>
          </p:nvSpPr>
          <p:spPr>
            <a:xfrm>
              <a:off x="50051341" y="1490935"/>
              <a:ext cx="4599464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cs typeface="Arial" panose="020B0604020202020204" pitchFamily="34" charset="0"/>
                </a:rPr>
                <a:t>garrgarz@ttu.edu</a:t>
              </a:r>
            </a:p>
            <a:p>
              <a:endParaRPr lang="en-US" sz="4800" dirty="0">
                <a:cs typeface="Arial" panose="020B0604020202020204" pitchFamily="34" charset="0"/>
              </a:endParaRPr>
            </a:p>
          </p:txBody>
        </p:sp>
        <p:pic>
          <p:nvPicPr>
            <p:cNvPr id="58" name="Graphic 57" descr="Envelope">
              <a:extLst>
                <a:ext uri="{FF2B5EF4-FFF2-40B4-BE49-F238E27FC236}">
                  <a16:creationId xmlns:a16="http://schemas.microsoft.com/office/drawing/2014/main" id="{3B1420A2-6B8E-034E-B2E4-D0B0F72B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93263" y="1493063"/>
              <a:ext cx="1058078" cy="1058078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1D401-34A6-0348-A26E-1FF7618D1935}"/>
              </a:ext>
            </a:extLst>
          </p:cNvPr>
          <p:cNvSpPr/>
          <p:nvPr/>
        </p:nvSpPr>
        <p:spPr>
          <a:xfrm>
            <a:off x="42553" y="40926"/>
            <a:ext cx="43891200" cy="328860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287274-49FE-80F6-4282-83F5DC0B0976}"/>
              </a:ext>
            </a:extLst>
          </p:cNvPr>
          <p:cNvSpPr/>
          <p:nvPr/>
        </p:nvSpPr>
        <p:spPr>
          <a:xfrm>
            <a:off x="30409428" y="4783890"/>
            <a:ext cx="12994656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6A5541-02E0-8A7A-C2A7-20D323ECCF6E}"/>
              </a:ext>
            </a:extLst>
          </p:cNvPr>
          <p:cNvSpPr/>
          <p:nvPr/>
        </p:nvSpPr>
        <p:spPr>
          <a:xfrm>
            <a:off x="30409428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IMPACTS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9699455-BB4F-7C80-48F6-AAD85CC1B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798" y="632258"/>
            <a:ext cx="12682307" cy="3220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E6B04-9876-4E28-D937-DA76C5D8937A}"/>
              </a:ext>
            </a:extLst>
          </p:cNvPr>
          <p:cNvSpPr txBox="1"/>
          <p:nvPr/>
        </p:nvSpPr>
        <p:spPr>
          <a:xfrm>
            <a:off x="14648635" y="307208"/>
            <a:ext cx="14540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The 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𝚽PSII Temperature Response is </a:t>
            </a:r>
            <a:r>
              <a:rPr lang="en-US" sz="8000" b="1" i="1" u="none" strike="noStrike" dirty="0">
                <a:solidFill>
                  <a:srgbClr val="000000"/>
                </a:solidFill>
                <a:effectLst/>
              </a:rPr>
              <a:t>Different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 for C</a:t>
            </a:r>
            <a:r>
              <a:rPr lang="en-US" sz="8000" b="1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 species than C</a:t>
            </a:r>
            <a:r>
              <a:rPr lang="en-US" sz="80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endParaRPr lang="en-US" sz="8000" b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DB360-143F-CD65-213E-0CAE3380F8B6}"/>
              </a:ext>
            </a:extLst>
          </p:cNvPr>
          <p:cNvSpPr txBox="1"/>
          <p:nvPr/>
        </p:nvSpPr>
        <p:spPr>
          <a:xfrm>
            <a:off x="1164498" y="18658453"/>
            <a:ext cx="12599547" cy="440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40 Plants grown over 12 weeks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 Species, 2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2 </a:t>
            </a:r>
            <a:r>
              <a:rPr lang="en-US" sz="4800" dirty="0">
                <a:solidFill>
                  <a:srgbClr val="000000"/>
                </a:solidFill>
              </a:rPr>
              <a:t>C</a:t>
            </a:r>
            <a:r>
              <a:rPr lang="en-US" sz="4800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𝚽PSII measurements taken at								18°C, 24 °C, 30 °C, 36°C, 42°C, and 48°C</a:t>
            </a:r>
            <a:endParaRPr lang="en-US" sz="48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745C4-2550-3089-C255-3A9C06CFAE0F}"/>
              </a:ext>
            </a:extLst>
          </p:cNvPr>
          <p:cNvSpPr txBox="1"/>
          <p:nvPr/>
        </p:nvSpPr>
        <p:spPr>
          <a:xfrm>
            <a:off x="1524000" y="5941107"/>
            <a:ext cx="11114472" cy="110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Global temperatures are </a:t>
            </a:r>
            <a:r>
              <a:rPr lang="en-US" sz="4800" b="1" dirty="0"/>
              <a:t>rising</a:t>
            </a:r>
            <a:r>
              <a:rPr lang="en-US" sz="4800" dirty="0"/>
              <a:t> from excessive CO</a:t>
            </a:r>
            <a:r>
              <a:rPr lang="en-US" sz="4800" baseline="-25000" dirty="0"/>
              <a:t>2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Terrestrial photosynthesis offsets </a:t>
            </a:r>
            <a:r>
              <a:rPr lang="en-US" sz="4800" b="1" dirty="0"/>
              <a:t>30%</a:t>
            </a:r>
            <a:r>
              <a:rPr lang="en-US" sz="4800" dirty="0"/>
              <a:t> of human CO</a:t>
            </a:r>
            <a:r>
              <a:rPr lang="en-US" sz="4800" baseline="-25000" dirty="0"/>
              <a:t>2 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Chlorophyll fluorescence can measure photosynthetic efficiency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(𝚽PSII)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What are the </a:t>
            </a:r>
            <a:r>
              <a:rPr lang="en-US" sz="4800" b="1" i="0" u="none" strike="noStrike" dirty="0">
                <a:solidFill>
                  <a:srgbClr val="000000"/>
                </a:solidFill>
                <a:effectLst/>
              </a:rPr>
              <a:t>differences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in temperature responses of 𝚽PSII between </a:t>
            </a:r>
            <a:r>
              <a:rPr lang="en-US" sz="4800" b="1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8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sz="4800" b="1" dirty="0">
                <a:solidFill>
                  <a:srgbClr val="000000"/>
                </a:solidFill>
              </a:rPr>
              <a:t>C</a:t>
            </a:r>
            <a:r>
              <a:rPr lang="en-US" sz="4800" b="1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photosynthesis in different species of grasses?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0307E-E0A4-4FE3-3230-0F693D010345}"/>
              </a:ext>
            </a:extLst>
          </p:cNvPr>
          <p:cNvSpPr txBox="1"/>
          <p:nvPr/>
        </p:nvSpPr>
        <p:spPr>
          <a:xfrm>
            <a:off x="31036319" y="6153145"/>
            <a:ext cx="1155440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1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Temperature Optimum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Optimal Temperature Range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𝚽PSII at T-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Opt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of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&gt;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endParaRPr lang="en-US" sz="4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Analysis performed in 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Temperature response curves fitted for each plant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Data from individual curves were pulled to fit overall photosynthetic species and pathway curves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pic>
        <p:nvPicPr>
          <p:cNvPr id="37" name="Picture 36" descr="Long shot of a field of grass&#10;&#10;Description automatically generated">
            <a:extLst>
              <a:ext uri="{FF2B5EF4-FFF2-40B4-BE49-F238E27FC236}">
                <a16:creationId xmlns:a16="http://schemas.microsoft.com/office/drawing/2014/main" id="{F727C196-78D3-C021-410E-262830656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049" y="23318890"/>
            <a:ext cx="3942161" cy="3942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9" name="Picture 38" descr="A field of wheat with trees in the background&#10;&#10;Description automatically generated">
            <a:extLst>
              <a:ext uri="{FF2B5EF4-FFF2-40B4-BE49-F238E27FC236}">
                <a16:creationId xmlns:a16="http://schemas.microsoft.com/office/drawing/2014/main" id="{6E4FFAE7-1CFD-1AD8-D679-97101147B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468" y="23318891"/>
            <a:ext cx="3942160" cy="394216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</p:pic>
      <p:pic>
        <p:nvPicPr>
          <p:cNvPr id="42" name="Picture 41" descr="A tall grass in the sun&#10;&#10;Description automatically generated">
            <a:extLst>
              <a:ext uri="{FF2B5EF4-FFF2-40B4-BE49-F238E27FC236}">
                <a16:creationId xmlns:a16="http://schemas.microsoft.com/office/drawing/2014/main" id="{1C458D1A-36B7-D900-AEA1-C4240B9F6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170" y="28049654"/>
            <a:ext cx="3950641" cy="39506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" name="Picture 43" descr="Tall grass in a field&#10;&#10;Description automatically generated">
            <a:extLst>
              <a:ext uri="{FF2B5EF4-FFF2-40B4-BE49-F238E27FC236}">
                <a16:creationId xmlns:a16="http://schemas.microsoft.com/office/drawing/2014/main" id="{14DBFC58-04CD-96BC-A0DA-AA7EA611E0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30" b="-130"/>
          <a:stretch/>
        </p:blipFill>
        <p:spPr>
          <a:xfrm>
            <a:off x="7181945" y="28049655"/>
            <a:ext cx="3933312" cy="39421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107FBF-6C9D-8107-8827-09555C2A83C4}"/>
              </a:ext>
            </a:extLst>
          </p:cNvPr>
          <p:cNvSpPr txBox="1"/>
          <p:nvPr/>
        </p:nvSpPr>
        <p:spPr>
          <a:xfrm>
            <a:off x="2926399" y="27286020"/>
            <a:ext cx="341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Pascopyrum</a:t>
            </a:r>
            <a:r>
              <a:rPr lang="en-US" sz="2400" b="0" i="0" u="none" strike="noStrike" dirty="0">
                <a:effectLst/>
              </a:rPr>
              <a:t>  </a:t>
            </a:r>
            <a:r>
              <a:rPr lang="en-US" sz="2400" i="1" dirty="0" err="1"/>
              <a:t>s</a:t>
            </a:r>
            <a:r>
              <a:rPr lang="en-US" sz="2400" b="0" i="1" u="none" strike="noStrike" dirty="0" err="1">
                <a:effectLst/>
              </a:rPr>
              <a:t>mithii</a:t>
            </a:r>
            <a:r>
              <a:rPr lang="en-US" sz="2400" b="0" i="1" u="none" strike="noStrike" dirty="0">
                <a:effectLst/>
              </a:rPr>
              <a:t>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CAC1AF-8F4D-56C0-F405-5228F40A5A6D}"/>
              </a:ext>
            </a:extLst>
          </p:cNvPr>
          <p:cNvSpPr txBox="1"/>
          <p:nvPr/>
        </p:nvSpPr>
        <p:spPr>
          <a:xfrm>
            <a:off x="7590207" y="27257445"/>
            <a:ext cx="3116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>
                <a:effectLst/>
              </a:rPr>
              <a:t>Elymus</a:t>
            </a:r>
            <a:r>
              <a:rPr lang="en-US" sz="2400" dirty="0"/>
              <a:t> </a:t>
            </a:r>
            <a:r>
              <a:rPr lang="en-US" sz="2400" i="1" dirty="0"/>
              <a:t>c</a:t>
            </a:r>
            <a:r>
              <a:rPr lang="en-US" sz="2400" b="0" i="1" u="none" strike="noStrike" dirty="0">
                <a:effectLst/>
              </a:rPr>
              <a:t>anadensis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4450BB-B101-9172-133D-7104ACD9B889}"/>
              </a:ext>
            </a:extLst>
          </p:cNvPr>
          <p:cNvSpPr txBox="1"/>
          <p:nvPr/>
        </p:nvSpPr>
        <p:spPr>
          <a:xfrm>
            <a:off x="2354616" y="32034436"/>
            <a:ext cx="4544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Schizachyrium</a:t>
            </a:r>
            <a:r>
              <a:rPr lang="en-US" sz="2400" b="0" i="0" u="none" strike="noStrike" dirty="0">
                <a:effectLst/>
              </a:rPr>
              <a:t> </a:t>
            </a:r>
            <a:r>
              <a:rPr lang="en-US" sz="2400" i="1" dirty="0" err="1"/>
              <a:t>s</a:t>
            </a:r>
            <a:r>
              <a:rPr lang="en-US" sz="2400" b="0" i="1" u="none" strike="noStrike" dirty="0" err="1">
                <a:effectLst/>
              </a:rPr>
              <a:t>coparium</a:t>
            </a:r>
            <a:r>
              <a:rPr lang="en-US" sz="2400" b="0" i="1" u="none" strike="noStrike" dirty="0">
                <a:effectLst/>
              </a:rPr>
              <a:t>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4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C219C6-F489-B150-DFC0-3A6BA72482FD}"/>
              </a:ext>
            </a:extLst>
          </p:cNvPr>
          <p:cNvSpPr txBox="1"/>
          <p:nvPr/>
        </p:nvSpPr>
        <p:spPr>
          <a:xfrm>
            <a:off x="7182888" y="32028665"/>
            <a:ext cx="4056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Sorghastrum</a:t>
            </a:r>
            <a:r>
              <a:rPr lang="en-US" sz="2400" b="0" i="0" u="none" strike="noStrike" dirty="0">
                <a:effectLst/>
              </a:rPr>
              <a:t> </a:t>
            </a:r>
            <a:r>
              <a:rPr lang="en-US" sz="2400" i="1" dirty="0"/>
              <a:t>n</a:t>
            </a:r>
            <a:r>
              <a:rPr lang="en-US" sz="2400" b="0" i="1" u="none" strike="noStrike" dirty="0">
                <a:effectLst/>
              </a:rPr>
              <a:t>utans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4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8B149-125B-48CF-0EA8-62034BA25481}"/>
              </a:ext>
            </a:extLst>
          </p:cNvPr>
          <p:cNvSpPr txBox="1"/>
          <p:nvPr/>
        </p:nvSpPr>
        <p:spPr>
          <a:xfrm>
            <a:off x="21921473" y="15355313"/>
            <a:ext cx="697767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1: </a:t>
            </a:r>
            <a:r>
              <a:rPr lang="en-US" sz="4800" b="1" dirty="0"/>
              <a:t>TRUE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Temperature Optimum of C</a:t>
            </a:r>
            <a:r>
              <a:rPr lang="en-US" sz="4000" baseline="-25000" dirty="0"/>
              <a:t>4</a:t>
            </a:r>
            <a:r>
              <a:rPr lang="en-US" sz="4000" dirty="0"/>
              <a:t> is significantly </a:t>
            </a:r>
            <a:r>
              <a:rPr lang="en-US" sz="4000" b="1" dirty="0"/>
              <a:t>higher </a:t>
            </a:r>
            <a:r>
              <a:rPr lang="en-US" sz="4000" dirty="0"/>
              <a:t>than C</a:t>
            </a:r>
            <a:r>
              <a:rPr lang="en-US" sz="4000" baseline="-25000" dirty="0"/>
              <a:t>3  </a:t>
            </a:r>
            <a:r>
              <a:rPr lang="en-US" sz="4000" dirty="0"/>
              <a:t>(P&lt; 0.001)</a:t>
            </a:r>
          </a:p>
          <a:p>
            <a:pPr lvl="2"/>
            <a:endParaRPr lang="en-US" sz="4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BDF42E-FA8F-49FC-86A4-FFFFA990DAFD}"/>
              </a:ext>
            </a:extLst>
          </p:cNvPr>
          <p:cNvSpPr txBox="1"/>
          <p:nvPr/>
        </p:nvSpPr>
        <p:spPr>
          <a:xfrm>
            <a:off x="21921473" y="27043721"/>
            <a:ext cx="697767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3: </a:t>
            </a:r>
            <a:r>
              <a:rPr lang="en-US" sz="4800" b="1" dirty="0"/>
              <a:t>FALSE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 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𝚽PSII at T-</a:t>
            </a:r>
            <a:r>
              <a:rPr lang="en-US" sz="4000" b="0" i="0" u="none" strike="noStrike" dirty="0" err="1">
                <a:solidFill>
                  <a:srgbClr val="000000"/>
                </a:solidFill>
                <a:effectLst/>
              </a:rPr>
              <a:t>Opt</a:t>
            </a:r>
            <a:r>
              <a:rPr lang="en-US" sz="4000" dirty="0"/>
              <a:t> of C</a:t>
            </a:r>
            <a:r>
              <a:rPr lang="en-US" sz="4000" baseline="-25000" dirty="0"/>
              <a:t>4</a:t>
            </a:r>
            <a:r>
              <a:rPr lang="en-US" sz="4000" dirty="0"/>
              <a:t> is significantly </a:t>
            </a:r>
            <a:r>
              <a:rPr lang="en-US" sz="4000" b="1" dirty="0"/>
              <a:t>lower</a:t>
            </a:r>
            <a:r>
              <a:rPr lang="en-US" sz="4000" dirty="0"/>
              <a:t> than C</a:t>
            </a:r>
            <a:r>
              <a:rPr lang="en-US" sz="4000" baseline="-25000" dirty="0"/>
              <a:t>3 </a:t>
            </a:r>
            <a:r>
              <a:rPr lang="en-US" sz="4000" dirty="0"/>
              <a:t>(P&lt; 0.001)</a:t>
            </a:r>
            <a:endParaRPr lang="en-US" sz="4000" baseline="-25000" dirty="0"/>
          </a:p>
          <a:p>
            <a:pPr lvl="1">
              <a:lnSpc>
                <a:spcPct val="150000"/>
              </a:lnSpc>
            </a:pPr>
            <a:endParaRPr lang="en-US" sz="4800" baseline="-25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FF0000"/>
              </a:solidFill>
            </a:endParaRPr>
          </a:p>
          <a:p>
            <a:endParaRPr lang="en-US" sz="4000" b="1" dirty="0">
              <a:solidFill>
                <a:srgbClr val="FF0000"/>
              </a:solidFill>
            </a:endParaRP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	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E2698D-EA75-4ADF-7813-428D2190F665}"/>
              </a:ext>
            </a:extLst>
          </p:cNvPr>
          <p:cNvSpPr txBox="1"/>
          <p:nvPr/>
        </p:nvSpPr>
        <p:spPr>
          <a:xfrm>
            <a:off x="21916997" y="21201379"/>
            <a:ext cx="6977675" cy="479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2: </a:t>
            </a:r>
            <a:r>
              <a:rPr lang="en-US" sz="4800" b="1" dirty="0"/>
              <a:t>TRUE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Breadth of C</a:t>
            </a:r>
            <a:r>
              <a:rPr lang="en-US" sz="4000" baseline="-25000" dirty="0"/>
              <a:t>4</a:t>
            </a:r>
            <a:r>
              <a:rPr lang="en-US" sz="4000" dirty="0"/>
              <a:t> Temperature Response curve is significantly </a:t>
            </a:r>
            <a:r>
              <a:rPr lang="en-US" sz="4000" b="1" dirty="0"/>
              <a:t>higher</a:t>
            </a:r>
            <a:r>
              <a:rPr lang="en-US" sz="4000" dirty="0"/>
              <a:t> than C</a:t>
            </a:r>
            <a:r>
              <a:rPr lang="en-US" sz="4000" baseline="-25000" dirty="0"/>
              <a:t>3 </a:t>
            </a:r>
            <a:r>
              <a:rPr lang="en-US" sz="4000" dirty="0"/>
              <a:t>(P&lt; 0.001)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305560-BA0B-ACD6-8FC6-7A5632FD932B}"/>
              </a:ext>
            </a:extLst>
          </p:cNvPr>
          <p:cNvSpPr txBox="1"/>
          <p:nvPr/>
        </p:nvSpPr>
        <p:spPr>
          <a:xfrm>
            <a:off x="30957153" y="19334394"/>
            <a:ext cx="1124827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By </a:t>
            </a:r>
            <a:r>
              <a:rPr lang="en-US" sz="4800" b="1" dirty="0"/>
              <a:t>better</a:t>
            </a:r>
            <a:r>
              <a:rPr lang="en-US" sz="4800" dirty="0"/>
              <a:t> understanding plant photosynthesis, we can…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Create </a:t>
            </a:r>
            <a:r>
              <a:rPr lang="en-US" sz="4800" b="1" dirty="0"/>
              <a:t>more accurate</a:t>
            </a:r>
            <a:r>
              <a:rPr lang="en-US" sz="4800" dirty="0"/>
              <a:t> climate models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/>
              <a:t>Improve</a:t>
            </a:r>
            <a:r>
              <a:rPr lang="en-US" sz="4800" dirty="0"/>
              <a:t> agricultural efficiency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/>
              <a:t>Increase</a:t>
            </a:r>
            <a:r>
              <a:rPr lang="en-US" sz="4800" dirty="0"/>
              <a:t> global carbon flux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DB79F2-FA15-FED3-66C3-BA7946A83107}"/>
              </a:ext>
            </a:extLst>
          </p:cNvPr>
          <p:cNvSpPr txBox="1"/>
          <p:nvPr/>
        </p:nvSpPr>
        <p:spPr>
          <a:xfrm rot="5400000">
            <a:off x="15282056" y="15224241"/>
            <a:ext cx="149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)</a:t>
            </a:r>
          </a:p>
        </p:txBody>
      </p:sp>
      <p:pic>
        <p:nvPicPr>
          <p:cNvPr id="23" name="Picture 2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7CB23A5-DEFD-2997-5CDE-340471347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23824" y="3372809"/>
            <a:ext cx="11930544" cy="109383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F0B259CB-26E5-9324-2661-40C7152E8F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5734" y="14810706"/>
            <a:ext cx="5433315" cy="5433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 descr="A graph with colorful squares and lines&#10;&#10;AI-generated content may be incorrect.">
            <a:extLst>
              <a:ext uri="{FF2B5EF4-FFF2-40B4-BE49-F238E27FC236}">
                <a16:creationId xmlns:a16="http://schemas.microsoft.com/office/drawing/2014/main" id="{ACFEB480-CFE2-CAFE-0DCD-4DF454719C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31571" y="20782405"/>
            <a:ext cx="5433316" cy="54333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" name="Picture 2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7379BF6-121F-16D2-0BE2-2B6EC6844B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5734" y="26754105"/>
            <a:ext cx="5433316" cy="54333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97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7357</TotalTime>
  <Words>302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Garrison Garza</cp:lastModifiedBy>
  <cp:revision>168</cp:revision>
  <dcterms:created xsi:type="dcterms:W3CDTF">2020-07-09T19:20:11Z</dcterms:created>
  <dcterms:modified xsi:type="dcterms:W3CDTF">2025-04-17T17:51:54Z</dcterms:modified>
</cp:coreProperties>
</file>